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9" r:id="rId6"/>
    <p:sldMasterId id="2147483697" r:id="rId7"/>
  </p:sldMasterIdLst>
  <p:notesMasterIdLst>
    <p:notesMasterId r:id="rId33"/>
  </p:notesMasterIdLst>
  <p:sldIdLst>
    <p:sldId id="329" r:id="rId8"/>
    <p:sldId id="287" r:id="rId9"/>
    <p:sldId id="259" r:id="rId10"/>
    <p:sldId id="260" r:id="rId11"/>
    <p:sldId id="275" r:id="rId12"/>
    <p:sldId id="262" r:id="rId13"/>
    <p:sldId id="277" r:id="rId14"/>
    <p:sldId id="285" r:id="rId15"/>
    <p:sldId id="279" r:id="rId16"/>
    <p:sldId id="267" r:id="rId17"/>
    <p:sldId id="268" r:id="rId18"/>
    <p:sldId id="284" r:id="rId19"/>
    <p:sldId id="269" r:id="rId20"/>
    <p:sldId id="264" r:id="rId21"/>
    <p:sldId id="286" r:id="rId22"/>
    <p:sldId id="272" r:id="rId23"/>
    <p:sldId id="273" r:id="rId24"/>
    <p:sldId id="263" r:id="rId25"/>
    <p:sldId id="265" r:id="rId26"/>
    <p:sldId id="281" r:id="rId27"/>
    <p:sldId id="343" r:id="rId28"/>
    <p:sldId id="288" r:id="rId29"/>
    <p:sldId id="344" r:id="rId30"/>
    <p:sldId id="338" r:id="rId31"/>
    <p:sldId id="3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Bohonos" initials="DB" lastIdx="1" clrIdx="0">
    <p:extLst>
      <p:ext uri="{19B8F6BF-5375-455C-9EA6-DF929625EA0E}">
        <p15:presenceInfo xmlns:p15="http://schemas.microsoft.com/office/powerpoint/2012/main" userId="Danielle Bohon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B69"/>
    <a:srgbClr val="333F50"/>
    <a:srgbClr val="3D2E69"/>
    <a:srgbClr val="F5C001"/>
    <a:srgbClr val="333D47"/>
    <a:srgbClr val="2E2161"/>
    <a:srgbClr val="61AFDF"/>
    <a:srgbClr val="FFFFFF"/>
    <a:srgbClr val="2C295C"/>
    <a:srgbClr val="93B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52B47-0913-47F9-A368-DCA8EDCCE452}" v="27" dt="2020-03-12T18:23:37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2"/>
    <p:restoredTop sz="94667"/>
  </p:normalViewPr>
  <p:slideViewPr>
    <p:cSldViewPr snapToGrid="0" snapToObjects="1">
      <p:cViewPr varScale="1">
        <p:scale>
          <a:sx n="99" d="100"/>
          <a:sy n="99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1885" y="0"/>
            <a:ext cx="9167450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412372" y="5870682"/>
            <a:ext cx="4763687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3661683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962" y="1404507"/>
            <a:ext cx="8607734" cy="1967323"/>
          </a:xfrm>
        </p:spPr>
        <p:txBody>
          <a:bodyPr anchor="b" anchorCtr="0">
            <a:normAutofit/>
          </a:bodyPr>
          <a:lstStyle>
            <a:lvl1pPr>
              <a:defRPr sz="495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646" y="4199868"/>
            <a:ext cx="6632162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5646" y="4544786"/>
            <a:ext cx="6632162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6858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0287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3716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292" y="546896"/>
            <a:ext cx="8613533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1" y="1944218"/>
            <a:ext cx="8613534" cy="602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2558" y="2632135"/>
            <a:ext cx="4305626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175022" indent="-1714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5541" indent="-17264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60822" marR="0" indent="-17145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575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575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1062" y="2632135"/>
            <a:ext cx="4195763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175022" indent="-1714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5541" indent="-17264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60822" marR="0" indent="-17145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575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575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57F2-2040-9B4F-9C00-147B4D543C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5598" userDrawn="1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16" userDrawn="1">
          <p15:clr>
            <a:srgbClr val="FBAE40"/>
          </p15:clr>
        </p15:guide>
        <p15:guide id="5" pos="3546" userDrawn="1">
          <p15:clr>
            <a:srgbClr val="FBAE40"/>
          </p15:clr>
        </p15:guide>
        <p15:guide id="6" pos="29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923FB-6BDC-BF46-BE61-42F519D34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15637" y="1411942"/>
            <a:ext cx="8312727" cy="468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252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/>
              <a:t>CONFIDENTIAL –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CCC-9BDD-4AB6-9A59-7735DB3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19920"/>
            <a:ext cx="4452494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52494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171450">
              <a:defRPr sz="18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68758"/>
            <a:ext cx="4452495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171450">
              <a:defRPr sz="15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3425E-1132-2744-8E91-D482842744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171450">
              <a:defRPr sz="18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7B5EF6-6A07-7148-AAF5-9ED881A87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87CB15-4293-5343-A099-DCDA9E64D9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indent="-171450"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ECB0D-79BC-CD44-9C37-0F47ACCE0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33568"/>
            <a:ext cx="4452494" cy="154104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52494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68758"/>
            <a:ext cx="4452495" cy="31796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277428" y="-1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6475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71286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9113" indent="-176213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19150" indent="-1333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6FFB1-E28A-4B41-999C-FE4B93DEC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288858" y="-2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6475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71286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9113" indent="-176213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19150" indent="-1333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301F1-938C-2F4A-AB2B-78CF193F88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288858" y="-2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0406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65217" cy="3237905"/>
          </a:xfrm>
          <a:prstGeom prst="rect">
            <a:avLst/>
          </a:prstGeom>
        </p:spPr>
        <p:txBody>
          <a:bodyPr>
            <a:noAutofit/>
          </a:bodyPr>
          <a:lstStyle>
            <a:lvl1pPr marL="129779" marR="0" indent="-129779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73869" indent="-130969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816769" indent="-130969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7FF05-613D-5845-B871-CEF3C4FD6E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410E3-9057-234E-AA12-BD0FC19B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345161" y="4326635"/>
            <a:ext cx="3136966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358478" y="3419962"/>
            <a:ext cx="3136966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5234" y="2869553"/>
            <a:ext cx="3317775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4706" y="3794713"/>
            <a:ext cx="3328303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85234" y="4288657"/>
            <a:ext cx="3317775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83C42-59F1-8F4C-A6EA-33CAF95E54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292" y="741934"/>
            <a:ext cx="8562209" cy="375667"/>
          </a:xfrm>
        </p:spPr>
        <p:txBody>
          <a:bodyPr>
            <a:normAutofit/>
          </a:bodyPr>
          <a:lstStyle>
            <a:lvl1pPr>
              <a:defRPr sz="21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5E304A8-25FF-2B43-9EA3-B009C89F1606}"/>
              </a:ext>
            </a:extLst>
          </p:cNvPr>
          <p:cNvSpPr/>
          <p:nvPr userDrawn="1"/>
        </p:nvSpPr>
        <p:spPr>
          <a:xfrm>
            <a:off x="342900" y="1352392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pos="2538" userDrawn="1">
          <p15:clr>
            <a:srgbClr val="FBAE40"/>
          </p15:clr>
        </p15:guide>
        <p15:guide id="3" pos="4482" userDrawn="1">
          <p15:clr>
            <a:srgbClr val="FBAE40"/>
          </p15:clr>
        </p15:guide>
        <p15:guide id="4" orient="horz" pos="624" userDrawn="1">
          <p15:clr>
            <a:srgbClr val="FBAE40"/>
          </p15:clr>
        </p15:guide>
        <p15:guide id="5" pos="4680" userDrawn="1">
          <p15:clr>
            <a:srgbClr val="FBAE40"/>
          </p15:clr>
        </p15:guide>
        <p15:guide id="6" orient="horz" pos="3240" userDrawn="1">
          <p15:clr>
            <a:srgbClr val="FBAE40"/>
          </p15:clr>
        </p15:guide>
        <p15:guide id="7" orient="horz" pos="36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70496" y="1563330"/>
            <a:ext cx="855762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6691000" y="5776112"/>
            <a:ext cx="2091234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352392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52F69-F994-844D-90D5-39EB0C1A67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292" y="741934"/>
            <a:ext cx="8562209" cy="375667"/>
          </a:xfrm>
        </p:spPr>
        <p:txBody>
          <a:bodyPr>
            <a:normAutofit/>
          </a:bodyPr>
          <a:lstStyle>
            <a:lvl1pPr>
              <a:defRPr sz="21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17145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14585"/>
            <a:ext cx="4490894" cy="15410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90894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89016"/>
            <a:ext cx="4490894" cy="31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20B4A3-8AB3-414B-B30E-049702F25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5138421" y="2016928"/>
            <a:ext cx="3743608" cy="411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292" y="546896"/>
            <a:ext cx="8608737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944218"/>
            <a:ext cx="4564716" cy="4189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64967" y="2327100"/>
            <a:ext cx="3294817" cy="813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364967" y="3262672"/>
            <a:ext cx="3294818" cy="2709250"/>
          </a:xfrm>
          <a:prstGeom prst="rect">
            <a:avLst/>
          </a:prstGeom>
        </p:spPr>
        <p:txBody>
          <a:bodyPr>
            <a:normAutofit/>
          </a:bodyPr>
          <a:lstStyle>
            <a:lvl1pPr marL="217885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BFDAA-F268-BC4D-8FB5-C68F90636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5598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3420" userDrawn="1">
          <p15:clr>
            <a:srgbClr val="FBAE40"/>
          </p15:clr>
        </p15:guide>
        <p15:guide id="5" pos="35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5D1F-346B-5044-B6AA-4A6A38C3A2A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40000"/>
          </a:blip>
          <a:stretch>
            <a:fillRect/>
          </a:stretch>
        </p:blipFill>
        <p:spPr>
          <a:xfrm>
            <a:off x="8010663" y="6468428"/>
            <a:ext cx="901712" cy="160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825625"/>
            <a:ext cx="85561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  <p:sldLayoutId id="2147483709" r:id="rId13"/>
    <p:sldLayoutId id="214748371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lang="en-US" sz="21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1" y="6470726"/>
            <a:ext cx="892549" cy="1586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825625"/>
            <a:ext cx="8562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257175" algn="l" defTabSz="685800" rtl="0" eaLnBrk="1" latinLnBrk="0" hangingPunct="1">
        <a:lnSpc>
          <a:spcPts val="234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lang="en-US" sz="18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1" y="6470726"/>
            <a:ext cx="892549" cy="1586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825625"/>
            <a:ext cx="8562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hamp.psychiatry.uw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hamp.psychiatry.uw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hamp.psychiatry.uw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John Fortney, </a:t>
            </a:r>
            <a:r>
              <a:rPr lang="en-US" sz="1800" dirty="0" err="1"/>
              <a:t>Phd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Principal Investigator</a:t>
            </a:r>
          </a:p>
          <a:p>
            <a:pPr>
              <a:spcBef>
                <a:spcPts val="0"/>
              </a:spcBef>
            </a:pPr>
            <a:r>
              <a:rPr lang="en-US" dirty="0"/>
              <a:t>UW Department of Psychiatry and Behavioral Sciences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2900" y="6016659"/>
            <a:ext cx="6632162" cy="435585"/>
          </a:xfrm>
        </p:spPr>
        <p:txBody>
          <a:bodyPr/>
          <a:lstStyle/>
          <a:p>
            <a:r>
              <a:rPr lang="en-US"/>
              <a:t>October </a:t>
            </a:r>
            <a:r>
              <a:rPr lang="en-US" dirty="0"/>
              <a:t>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D4CA7-123B-4C2F-88C8-3DD06F7A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4FF3C-3553-48F5-96F6-4BFCDB77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5" y="822633"/>
            <a:ext cx="2945160" cy="17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04214"/>
            <a:ext cx="8562209" cy="442771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Explain the study to the potential subject verbally, providing all pertinent information: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Purpose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Procedures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Risks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Benefits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Alternatives to participation 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dirty="0">
                <a:latin typeface="+mj-lt"/>
              </a:rPr>
              <a:t>Confidentiality</a:t>
            </a:r>
          </a:p>
          <a:p>
            <a:pPr>
              <a:buClr>
                <a:srgbClr val="151515"/>
              </a:buClr>
            </a:pPr>
            <a:r>
              <a:rPr lang="en-US" sz="2200" dirty="0"/>
              <a:t>Investigators must educate potential subjects to ensure that they can reach a truly informed decision about whether or not to participate in the research. </a:t>
            </a:r>
          </a:p>
          <a:p>
            <a:pPr>
              <a:buClr>
                <a:srgbClr val="151515"/>
              </a:buClr>
            </a:pPr>
            <a:r>
              <a:rPr lang="en-US" sz="2200" dirty="0"/>
              <a:t>Informed consent must be based on a clear understanding of what participation involves.</a:t>
            </a:r>
          </a:p>
          <a:p>
            <a:r>
              <a:rPr lang="en-US" sz="2200" dirty="0"/>
              <a:t>Must allow the potential subject ample opportunity to ask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9F66E-57FD-401C-B1D1-2EC5FBCC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91F52-D3B3-437E-9DB8-50C2E897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2036190"/>
            <a:ext cx="8562209" cy="4187057"/>
          </a:xfrm>
        </p:spPr>
        <p:txBody>
          <a:bodyPr>
            <a:normAutofit/>
          </a:bodyPr>
          <a:lstStyle/>
          <a:p>
            <a:r>
              <a:rPr lang="en-US" sz="2000" dirty="0"/>
              <a:t>The potential subject should be provided with the </a:t>
            </a:r>
            <a:r>
              <a:rPr lang="en-US" sz="2000" dirty="0">
                <a:solidFill>
                  <a:srgbClr val="7030A0"/>
                </a:solidFill>
              </a:rPr>
              <a:t>written or e-consent form </a:t>
            </a:r>
            <a:r>
              <a:rPr lang="en-US" sz="2000" dirty="0"/>
              <a:t>and afforded sufficient time to consider whether or not to participate in the research. </a:t>
            </a:r>
          </a:p>
          <a:p>
            <a:r>
              <a:rPr lang="en-US" sz="2000" dirty="0"/>
              <a:t>Offer to read the consent form to the patient.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90095-0FAC-414E-A66B-51AC75AB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AB0E8-454A-406E-9E0B-5E23441F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Consent forms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F23003-CBD3-4C79-903E-78C41CC2B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92" y="2918467"/>
            <a:ext cx="8562208" cy="3218382"/>
          </a:xfrm>
        </p:spPr>
        <p:txBody>
          <a:bodyPr/>
          <a:lstStyle/>
          <a:p>
            <a:r>
              <a:rPr lang="en-US" sz="2000" dirty="0"/>
              <a:t>CHAMP Website Resources Page: </a:t>
            </a:r>
            <a:r>
              <a:rPr lang="en-US" sz="2000" dirty="0">
                <a:hlinkClick r:id="rId2"/>
              </a:rPr>
              <a:t>https://champ.psychiatry.uw.edu/</a:t>
            </a:r>
            <a:r>
              <a:rPr lang="en-US" sz="2000" dirty="0"/>
              <a:t>  </a:t>
            </a:r>
          </a:p>
          <a:p>
            <a:pPr lvl="1">
              <a:spcBef>
                <a:spcPts val="750"/>
              </a:spcBef>
            </a:pPr>
            <a:r>
              <a:rPr lang="en-US" b="1" dirty="0">
                <a:latin typeface="+mj-lt"/>
              </a:rPr>
              <a:t>NOTE: </a:t>
            </a:r>
            <a:r>
              <a:rPr lang="en-US" dirty="0">
                <a:latin typeface="+mj-lt"/>
              </a:rPr>
              <a:t>University of Wisconsin Health has its own consent form.</a:t>
            </a:r>
          </a:p>
          <a:p>
            <a:pPr marL="17145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43AAD-ED91-4627-BB05-A762DA704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pPr marL="171450" indent="0">
              <a:buNone/>
            </a:pPr>
            <a:r>
              <a:rPr lang="en-US" sz="2000" dirty="0"/>
              <a:t>Current consent forms are available to download on the CHAMP Website.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00DFE3-A592-4611-B9C3-DA7C1911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1DFBED-13F3-4CD6-A145-D26FCEE0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Spanish Speaking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23068"/>
            <a:ext cx="8562209" cy="4300179"/>
          </a:xfrm>
        </p:spPr>
        <p:txBody>
          <a:bodyPr/>
          <a:lstStyle/>
          <a:p>
            <a:r>
              <a:rPr lang="en-US" dirty="0">
                <a:latin typeface="+mj-lt"/>
              </a:rPr>
              <a:t>Informed Consent Form has been translated into Spanish.</a:t>
            </a:r>
          </a:p>
          <a:p>
            <a:r>
              <a:rPr lang="en-US" dirty="0">
                <a:latin typeface="+mj-lt"/>
              </a:rPr>
              <a:t>If consenter does not speak Spanish, arrange for a translator.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85CC7-211F-40AC-8302-B0D71457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AB09D-D673-46F3-A16C-BF862486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Commonly Asked Questions and Answers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70202"/>
            <a:ext cx="8562209" cy="4253045"/>
          </a:xfrm>
        </p:spPr>
        <p:txBody>
          <a:bodyPr>
            <a:normAutofit/>
          </a:bodyPr>
          <a:lstStyle/>
          <a:p>
            <a:pPr>
              <a:spcAft>
                <a:spcPts val="1059"/>
              </a:spcAft>
            </a:pPr>
            <a:r>
              <a:rPr lang="en-US" sz="2000" dirty="0"/>
              <a:t>An essential part of the informed consent process is being able to adequately answer every question presented by the person considering participation in the research study.  </a:t>
            </a:r>
          </a:p>
          <a:p>
            <a:pPr>
              <a:spcAft>
                <a:spcPts val="1059"/>
              </a:spcAft>
            </a:pPr>
            <a:r>
              <a:rPr lang="en-US" sz="2000" dirty="0"/>
              <a:t>Informed consent may not be obtained until you have adequately answered all the questions asked by the person considering participation in research.</a:t>
            </a:r>
          </a:p>
          <a:p>
            <a:pPr>
              <a:spcAft>
                <a:spcPts val="1059"/>
              </a:spcAft>
            </a:pPr>
            <a:r>
              <a:rPr lang="en-US" sz="2000" dirty="0"/>
              <a:t>If the Principal Investigator designates someone else to conduct the informed consent process, a list of commonly asked questions and answers must be provided.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DEAA0-4895-4583-8685-E743907A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72001-E38C-43D9-9A8D-DB5B3E85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 FAQ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8C370F-DE12-4FE3-ADBE-FBB9FE3FC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92" y="1951348"/>
            <a:ext cx="8562209" cy="4271899"/>
          </a:xfrm>
        </p:spPr>
        <p:txBody>
          <a:bodyPr/>
          <a:lstStyle/>
          <a:p>
            <a:pPr marL="171450" indent="0">
              <a:buNone/>
            </a:pPr>
            <a:r>
              <a:rPr lang="en-US" dirty="0">
                <a:hlinkClick r:id="rId2"/>
              </a:rPr>
              <a:t>https://champ.psychiatry.uw.edu/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E163C-7DFD-4227-9708-B4047E835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8781E-F630-4839-AC06-247010CFE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655796"/>
            <a:ext cx="8562209" cy="4567451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The responsibility of ensuring that a potential subject understands the research and the risks and benefits involved falls upon the consenter and not upon the potential research participant.</a:t>
            </a:r>
          </a:p>
          <a:p>
            <a:r>
              <a:rPr lang="en-US" sz="6400" dirty="0"/>
              <a:t>It is critical to the consent process that the consenter not only answers questions but also asks questions.</a:t>
            </a:r>
          </a:p>
          <a:p>
            <a:r>
              <a:rPr lang="en-US" sz="6400" dirty="0"/>
              <a:t>Avoid closed-ended questions do not further discussion and tend to bring it to a stop, so they should be avoided. Examples of closed-ended questions are:</a:t>
            </a:r>
          </a:p>
          <a:p>
            <a:pPr lvl="1"/>
            <a:r>
              <a:rPr lang="en-US" sz="5600" dirty="0">
                <a:latin typeface="+mj-lt"/>
              </a:rPr>
              <a:t>"Do you understand?“</a:t>
            </a:r>
          </a:p>
          <a:p>
            <a:pPr lvl="1"/>
            <a:r>
              <a:rPr lang="en-US" sz="5600" dirty="0">
                <a:latin typeface="+mj-lt"/>
              </a:rPr>
              <a:t>"Do you see that there are some risks to participating?“</a:t>
            </a:r>
          </a:p>
          <a:p>
            <a:r>
              <a:rPr lang="en-US" sz="6400" dirty="0"/>
              <a:t>Asking open-ended questions can:</a:t>
            </a:r>
          </a:p>
          <a:p>
            <a:pPr lvl="1">
              <a:lnSpc>
                <a:spcPct val="110000"/>
              </a:lnSpc>
            </a:pPr>
            <a:r>
              <a:rPr lang="en-US" sz="5600" dirty="0">
                <a:latin typeface="+mj-lt"/>
              </a:rPr>
              <a:t>Further the discussion</a:t>
            </a:r>
          </a:p>
          <a:p>
            <a:pPr lvl="1">
              <a:lnSpc>
                <a:spcPct val="110000"/>
              </a:lnSpc>
            </a:pPr>
            <a:r>
              <a:rPr lang="en-US" sz="5600" dirty="0">
                <a:latin typeface="+mj-lt"/>
              </a:rPr>
              <a:t>Elicit questions from the potential research participant</a:t>
            </a:r>
          </a:p>
          <a:p>
            <a:pPr lvl="1">
              <a:lnSpc>
                <a:spcPct val="110000"/>
              </a:lnSpc>
            </a:pPr>
            <a:r>
              <a:rPr lang="en-US" sz="5600" dirty="0">
                <a:latin typeface="+mj-lt"/>
              </a:rPr>
              <a:t>Prompt the potential research participant to think more carefully about the study</a:t>
            </a:r>
          </a:p>
          <a:p>
            <a:pPr lvl="1">
              <a:lnSpc>
                <a:spcPct val="110000"/>
              </a:lnSpc>
            </a:pPr>
            <a:r>
              <a:rPr lang="en-US" sz="5600" dirty="0">
                <a:latin typeface="+mj-lt"/>
              </a:rPr>
              <a:t>Help the consenter decide whether the person has adequately understood the study</a:t>
            </a:r>
          </a:p>
          <a:p>
            <a:pPr>
              <a:lnSpc>
                <a:spcPct val="110000"/>
              </a:lnSpc>
            </a:pPr>
            <a:r>
              <a:rPr lang="en-US" sz="6400" dirty="0"/>
              <a:t>Potential research subjects should </a:t>
            </a:r>
            <a:r>
              <a:rPr lang="en-US" sz="6400" b="1" dirty="0"/>
              <a:t>NOT</a:t>
            </a:r>
            <a:r>
              <a:rPr lang="en-US" sz="6400" dirty="0"/>
              <a:t> be enrolled if they cannot comprehend the study protocol, despite repeated attempts to explain the details.</a:t>
            </a:r>
          </a:p>
          <a:p>
            <a:pPr lvl="1">
              <a:lnSpc>
                <a:spcPct val="110000"/>
              </a:lnSpc>
            </a:pPr>
            <a:endParaRPr lang="en-US" sz="6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B7501-2E5A-45A4-B9BD-DBF30365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F8470-BB1B-4596-A9B6-EDC430026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" y="450658"/>
            <a:ext cx="8562209" cy="871905"/>
          </a:xfrm>
        </p:spPr>
        <p:txBody>
          <a:bodyPr/>
          <a:lstStyle/>
          <a:p>
            <a:r>
              <a:rPr lang="en-US" dirty="0"/>
              <a:t>Assessing Comprehension,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95A6C-83DF-4A46-9F4B-B1FBF916D7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292" y="1919290"/>
            <a:ext cx="8562208" cy="409132"/>
          </a:xfrm>
        </p:spPr>
        <p:txBody>
          <a:bodyPr/>
          <a:lstStyle/>
          <a:p>
            <a:pPr marL="171450" indent="0">
              <a:buNone/>
            </a:pPr>
            <a:r>
              <a:rPr lang="en-US" sz="2000" dirty="0"/>
              <a:t>Example questions to help you assess comprehension: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465C27-9473-4BE9-9321-9C9803C24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00997"/>
              </p:ext>
            </p:extLst>
          </p:nvPr>
        </p:nvGraphicFramePr>
        <p:xfrm>
          <a:off x="308500" y="1827779"/>
          <a:ext cx="8527000" cy="438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74">
                  <a:extLst>
                    <a:ext uri="{9D8B030D-6E8A-4147-A177-3AD203B41FA5}">
                      <a16:colId xmlns:a16="http://schemas.microsoft.com/office/drawing/2014/main" val="3262776157"/>
                    </a:ext>
                  </a:extLst>
                </a:gridCol>
                <a:gridCol w="6864626">
                  <a:extLst>
                    <a:ext uri="{9D8B030D-6E8A-4147-A177-3AD203B41FA5}">
                      <a16:colId xmlns:a16="http://schemas.microsoft.com/office/drawing/2014/main" val="2775467108"/>
                    </a:ext>
                  </a:extLst>
                </a:gridCol>
              </a:tblGrid>
              <a:tr h="356610">
                <a:tc>
                  <a:txBody>
                    <a:bodyPr/>
                    <a:lstStyle/>
                    <a:p>
                      <a:r>
                        <a:rPr lang="en-US" sz="1400" dirty="0"/>
                        <a:t>Element of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Comprehension Assessment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070607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latin typeface="+mj-lt"/>
                        </a:rPr>
                        <a:t>"It's my job to explain things clearly. To make sure I did this I would like to hear your understanding of the research project.“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62809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Purpose and Description: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latin typeface="+mj-lt"/>
                        </a:rPr>
                        <a:t>"Tell me in your own words about what will happen to you if you agree to be in this study.“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24825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151515"/>
                          </a:solidFill>
                          <a:latin typeface="+mj-lt"/>
                        </a:rPr>
                        <a:t>Risks: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latin typeface="+mj-lt"/>
                        </a:rPr>
                        <a:t>"What risks would you be taking if you joined this study?“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7736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Benefits: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+mj-lt"/>
                        </a:rPr>
                        <a:t>"What do you expect to gain by taking part in this research?“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7706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Alternatives: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+mj-lt"/>
                        </a:rPr>
                        <a:t>"What happen to you if you refuse to be in this study?“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67551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Confidentiality: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+mj-lt"/>
                        </a:rPr>
                        <a:t>"Who will be able to see the information you give us?“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49993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Contact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+mj-lt"/>
                        </a:rPr>
                        <a:t>"What should you do if you have any questions or concerns about this study?“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16790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Voluntary Participation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+mj-lt"/>
                        </a:rPr>
                        <a:t>"What should you do if you agree to be in the study but later change your mind?“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02313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Correct any misinformation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1350" dirty="0">
                          <a:latin typeface="+mj-lt"/>
                        </a:rPr>
                        <a:t>"Let's talk about the purpose of the study again because I think I may have not explained it clearly.“</a:t>
                      </a:r>
                    </a:p>
                    <a:p>
                      <a:pPr marL="0" lvl="1"/>
                      <a:r>
                        <a:rPr lang="en-US" sz="1350" dirty="0">
                          <a:latin typeface="+mj-lt"/>
                        </a:rPr>
                        <a:t>“This is complex material.  It is not your fault that you didn’t understand all of it the first time.”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2468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2AF90AF-E739-404A-B12D-10E1359B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D7BCD-BF23-45E5-A1E4-38D78533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Coercion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60775"/>
            <a:ext cx="8562209" cy="4262472"/>
          </a:xfrm>
        </p:spPr>
        <p:txBody>
          <a:bodyPr>
            <a:normAutofit/>
          </a:bodyPr>
          <a:lstStyle/>
          <a:p>
            <a:pPr>
              <a:spcAft>
                <a:spcPts val="1059"/>
              </a:spcAft>
            </a:pPr>
            <a:r>
              <a:rPr lang="en-US" sz="2000" b="0" dirty="0"/>
              <a:t>You must assure that at no time do potential research participants feel forced to participate.  </a:t>
            </a:r>
          </a:p>
          <a:p>
            <a:pPr>
              <a:spcAft>
                <a:spcPts val="1059"/>
              </a:spcAft>
            </a:pPr>
            <a:r>
              <a:rPr lang="en-US" sz="2000" b="0" dirty="0"/>
              <a:t>You are required to make sure they understand that participation is completely voluntary, and that they may withdraw at any time.  </a:t>
            </a:r>
          </a:p>
          <a:p>
            <a:pPr>
              <a:spcAft>
                <a:spcPts val="1059"/>
              </a:spcAft>
            </a:pPr>
            <a:r>
              <a:rPr lang="en-US" sz="2000" b="0" dirty="0"/>
              <a:t>They must also understand that whether or not they participate in the research study, it will not affect their normal standard of care or their health insurance benefits.</a:t>
            </a:r>
          </a:p>
          <a:p>
            <a:pPr>
              <a:spcAft>
                <a:spcPts val="1059"/>
              </a:spcAft>
            </a:pPr>
            <a:r>
              <a:rPr lang="en-US" sz="2000" b="0" dirty="0"/>
              <a:t>Make sure their  </a:t>
            </a:r>
            <a:r>
              <a:rPr lang="en-US" sz="2000" b="0" dirty="0">
                <a:solidFill>
                  <a:srgbClr val="6C2B69"/>
                </a:solidFill>
              </a:rPr>
              <a:t>Primary Care Providers have </a:t>
            </a:r>
            <a:r>
              <a:rPr lang="en-US" sz="2000" b="0" dirty="0"/>
              <a:t>not coerced them into participation.</a:t>
            </a:r>
          </a:p>
          <a:p>
            <a:pPr>
              <a:spcAft>
                <a:spcPts val="1059"/>
              </a:spcAft>
            </a:pPr>
            <a:r>
              <a:rPr lang="en-US" sz="2000" dirty="0">
                <a:solidFill>
                  <a:srgbClr val="6C2B69"/>
                </a:solidFill>
              </a:rPr>
              <a:t>If a patient reports coercion, our IRB may shut down the study.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56A6-3B72-4A6A-8FC8-F28195A9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28F6E-9B5D-46D0-B97F-7EF34B5E1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Facilitators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13641"/>
            <a:ext cx="8562209" cy="4309606"/>
          </a:xfrm>
        </p:spPr>
        <p:txBody>
          <a:bodyPr>
            <a:normAutofit/>
          </a:bodyPr>
          <a:lstStyle/>
          <a:p>
            <a:r>
              <a:rPr lang="en-US" sz="2000" dirty="0"/>
              <a:t>The informed consent process has some challenges:</a:t>
            </a:r>
          </a:p>
          <a:p>
            <a:pPr lvl="1"/>
            <a:r>
              <a:rPr lang="en-US" dirty="0">
                <a:latin typeface="+mj-lt"/>
              </a:rPr>
              <a:t>Mistrust of researchers in general </a:t>
            </a:r>
          </a:p>
          <a:p>
            <a:pPr lvl="1"/>
            <a:r>
              <a:rPr lang="en-US" dirty="0">
                <a:latin typeface="+mj-lt"/>
              </a:rPr>
              <a:t>Clinical uncertainty about why the patient is being asked to participate</a:t>
            </a:r>
          </a:p>
          <a:p>
            <a:pPr lvl="1"/>
            <a:r>
              <a:rPr lang="en-US" dirty="0">
                <a:latin typeface="+mj-lt"/>
              </a:rPr>
              <a:t>Patient does not want treatment</a:t>
            </a:r>
          </a:p>
          <a:p>
            <a:pPr lvl="1"/>
            <a:r>
              <a:rPr lang="en-US" dirty="0">
                <a:latin typeface="+mj-lt"/>
              </a:rPr>
              <a:t>Complex legal language in consent document</a:t>
            </a:r>
          </a:p>
          <a:p>
            <a:pPr marL="598145" lvl="1" indent="0">
              <a:buNone/>
            </a:pPr>
            <a:endParaRPr lang="en-US" dirty="0"/>
          </a:p>
          <a:p>
            <a:r>
              <a:rPr lang="en-US" sz="2000" dirty="0"/>
              <a:t>Potential research participants should be encouraged to discuss participation with providers, family members, or other trusted advisors. </a:t>
            </a:r>
          </a:p>
          <a:p>
            <a:pPr marL="17145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CD34B-C2DA-4583-966D-FCA8F0DE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517535-4ABF-4ECC-BA4C-D11074A5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" y="488366"/>
            <a:ext cx="8562209" cy="871905"/>
          </a:xfrm>
        </p:spPr>
        <p:txBody>
          <a:bodyPr/>
          <a:lstStyle/>
          <a:p>
            <a:r>
              <a:rPr lang="en-US" dirty="0"/>
              <a:t>Three stage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273292" y="2007909"/>
            <a:ext cx="8562209" cy="4215338"/>
          </a:xfrm>
        </p:spPr>
        <p:txBody>
          <a:bodyPr/>
          <a:lstStyle/>
          <a:p>
            <a:pPr marL="494206" indent="-453862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Recruitment </a:t>
            </a:r>
          </a:p>
          <a:p>
            <a:pPr marL="494206" indent="-453862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Eligibility Assessment</a:t>
            </a:r>
          </a:p>
          <a:p>
            <a:pPr marL="494206" indent="-453862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Informed Consent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4CE09-B286-4FDA-8614-923BA7CFF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CD9A2-530A-418E-99C1-5F98B0A2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23068"/>
            <a:ext cx="8562209" cy="4300179"/>
          </a:xfrm>
        </p:spPr>
        <p:txBody>
          <a:bodyPr>
            <a:noAutofit/>
          </a:bodyPr>
          <a:lstStyle/>
          <a:p>
            <a:pPr marL="443777" indent="-403433">
              <a:buFont typeface="+mj-lt"/>
              <a:buAutoNum type="arabicPeriod"/>
            </a:pPr>
            <a:r>
              <a:rPr lang="en-US" sz="2000" dirty="0"/>
              <a:t>Print and hand, email, or text consent form to patient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Choose a private setting to conduct the informed consent process where others can not hear the conversation.  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Confirm the patient is eligible for the study.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Confirm that the patient has the capacity to consent.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Describe the informed consent form and its purpose.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Explain the study to the patient using simple language.</a:t>
            </a:r>
          </a:p>
          <a:p>
            <a:pPr marL="443777" indent="-403433">
              <a:buFont typeface="+mj-lt"/>
              <a:buAutoNum type="arabicPeriod"/>
            </a:pPr>
            <a:r>
              <a:rPr lang="en-US" sz="2000" dirty="0"/>
              <a:t>Allow the patient plenty of time to read the consent form and offer to read the consent form to the patient.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76808-363E-4B47-BB9C-685F6F82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47067-91AB-47CD-944E-B1B7F95D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Checklist,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23068"/>
            <a:ext cx="8562209" cy="4300179"/>
          </a:xfrm>
        </p:spPr>
        <p:txBody>
          <a:bodyPr>
            <a:noAutofit/>
          </a:bodyPr>
          <a:lstStyle/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Give the patient an opportunity to ask questions and answer them to the best of your ability.  </a:t>
            </a:r>
          </a:p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Confirm that the patient understood what has been disclosed in the consent form.  </a:t>
            </a:r>
          </a:p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Witness consent:</a:t>
            </a:r>
          </a:p>
          <a:p>
            <a:pPr marL="640419" lvl="1" indent="-342900"/>
            <a:r>
              <a:rPr lang="en-US" dirty="0">
                <a:latin typeface="+mj-lt"/>
              </a:rPr>
              <a:t>Paper Consent – watch the patient sign and date the consent form</a:t>
            </a:r>
          </a:p>
          <a:p>
            <a:pPr marL="640419" lvl="1" indent="-342900"/>
            <a:r>
              <a:rPr lang="en-US" dirty="0">
                <a:latin typeface="+mj-lt"/>
              </a:rPr>
              <a:t>E-Consent – sign the e-consent form </a:t>
            </a:r>
            <a:r>
              <a:rPr lang="en-US" b="1" dirty="0">
                <a:latin typeface="+mj-lt"/>
              </a:rPr>
              <a:t>BEFORE</a:t>
            </a:r>
            <a:r>
              <a:rPr lang="en-US" dirty="0">
                <a:latin typeface="+mj-lt"/>
              </a:rPr>
              <a:t> the patient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signs</a:t>
            </a:r>
            <a:r>
              <a:rPr lang="en-US" dirty="0">
                <a:latin typeface="+mj-lt"/>
              </a:rPr>
              <a:t> </a:t>
            </a:r>
          </a:p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Make sure the patient has a copy of the signed and dated consent form. </a:t>
            </a:r>
          </a:p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If using a paper consent form, scan and upload the signed/dated paper consent form to the CHAMP Consent Tracking Form.</a:t>
            </a:r>
          </a:p>
          <a:p>
            <a:pPr marL="497544" indent="-457200">
              <a:buFont typeface="+mj-lt"/>
              <a:buAutoNum type="arabicPeriod" startAt="8"/>
            </a:pPr>
            <a:r>
              <a:rPr lang="en-US" sz="2000" dirty="0"/>
              <a:t>Store the signed/dated paper consent form in a locked file cabinet with other consent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F140F-149D-4B9A-BEAC-1DBB149F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273A4-98B6-49A2-8246-6F6A806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BC3C06-5A1F-4B08-B685-28E0BA06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3721762"/>
            <a:ext cx="8562209" cy="87190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C6D78-4F4A-4ACD-8B62-77F0BC0B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20" y="1942598"/>
            <a:ext cx="2945160" cy="17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498CC-2602-4ACA-8990-84CC83183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sz="2000" u="sng" dirty="0"/>
              <a:t>Inclusion Criteria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Positive screen on NIDA-modified ASSIST within the last 6 months; a positive screen is a score of  ≥ 4 for prescribed </a:t>
            </a:r>
            <a:r>
              <a:rPr lang="en-US" b="1" u="sng" dirty="0"/>
              <a:t>and/or </a:t>
            </a:r>
            <a:r>
              <a:rPr lang="en-US" dirty="0"/>
              <a:t>street opioids.  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Meeting ≥ 2 DSM-5 Diagnostic Criteria for OUD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Positive screen on either the PHQ-9 </a:t>
            </a:r>
            <a:r>
              <a:rPr lang="en-US" b="1" u="sng" dirty="0"/>
              <a:t>or</a:t>
            </a:r>
            <a:r>
              <a:rPr lang="en-US" dirty="0"/>
              <a:t> GAD-7 </a:t>
            </a:r>
            <a:r>
              <a:rPr lang="en-US" b="1" u="sng" dirty="0"/>
              <a:t>or</a:t>
            </a:r>
            <a:r>
              <a:rPr lang="en-US" dirty="0"/>
              <a:t> PC-PTSD-5 within the last 6 months; a positive screen on the PHQ-9 is a score of  ≥ 5, a positive screen on the GAD-7 is a score of  ≥ 5, a positive screen on the PC-PTSD-5 is a score of ≥ 1.</a:t>
            </a:r>
          </a:p>
          <a:p>
            <a:pPr marL="171450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7A542-BDE5-48D5-93B7-EABFB285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pPr marL="171450" indent="0">
              <a:buNone/>
            </a:pPr>
            <a:r>
              <a:rPr lang="en-US" sz="2000" dirty="0"/>
              <a:t>To be eligible for CHAMP, a patient </a:t>
            </a:r>
            <a:r>
              <a:rPr lang="en-US" sz="2000" b="1" dirty="0"/>
              <a:t>MUST</a:t>
            </a:r>
            <a:r>
              <a:rPr lang="en-US" sz="2000" dirty="0"/>
              <a:t> meet all 3 Inclusion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576B0-C63F-4240-BA7A-C23C8872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1B19D-4691-4CD8-A1D8-138E5C13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498CC-2602-4ACA-8990-84CC83183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92" y="2479250"/>
            <a:ext cx="8562209" cy="3743998"/>
          </a:xfrm>
        </p:spPr>
        <p:txBody>
          <a:bodyPr/>
          <a:lstStyle/>
          <a:p>
            <a:pPr marL="171450" indent="0">
              <a:buNone/>
            </a:pPr>
            <a:r>
              <a:rPr lang="en-US" sz="2000" u="sng" dirty="0"/>
              <a:t>Exclusion Criteria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Patient prefers, or is </a:t>
            </a:r>
            <a:r>
              <a:rPr lang="en-US" i="1" dirty="0"/>
              <a:t>currently </a:t>
            </a:r>
            <a:r>
              <a:rPr lang="en-US" dirty="0"/>
              <a:t>being prescribed psychotropic medication (including </a:t>
            </a:r>
            <a:r>
              <a:rPr lang="en-US" dirty="0" err="1"/>
              <a:t>mOUD</a:t>
            </a:r>
            <a:r>
              <a:rPr lang="en-US" dirty="0"/>
              <a:t>) by a Mental Health Care Specialist or board certified Addiction Medicine Specialist.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Patient is currently in, or is planning on entering a federally licensed opioid treatment program (i.e. methadone treatment program) (NOTE: If patient actually does not enter an opioid treatment program or is later discharged from an opioid treatment program, patient could then become eligible). </a:t>
            </a:r>
          </a:p>
          <a:p>
            <a:pPr marL="514350" indent="-342900">
              <a:buFont typeface="+mj-lt"/>
              <a:buAutoNum type="arabicPeriod"/>
            </a:pPr>
            <a:r>
              <a:rPr lang="en-US" dirty="0"/>
              <a:t>Patient is currently in, or is planning on entering a specialty substance use disorders residential treatment program (NOTE: If patient actually does not enter a residential treatment program or is later discharged from a residential treatment program, patient could then become eligible). </a:t>
            </a:r>
          </a:p>
          <a:p>
            <a:pPr marL="171450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7A542-BDE5-48D5-93B7-EABFB285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292" y="1919289"/>
            <a:ext cx="8562208" cy="380851"/>
          </a:xfrm>
        </p:spPr>
        <p:txBody>
          <a:bodyPr anchor="t"/>
          <a:lstStyle/>
          <a:p>
            <a:pPr marL="171450" indent="0">
              <a:buNone/>
            </a:pPr>
            <a:r>
              <a:rPr lang="en-US" sz="2000" dirty="0"/>
              <a:t>To be eligible for CHAMP, a patient </a:t>
            </a:r>
            <a:r>
              <a:rPr lang="en-US" sz="2000" b="1" dirty="0"/>
              <a:t>CANNOT</a:t>
            </a:r>
            <a:r>
              <a:rPr lang="en-US" sz="2000" dirty="0"/>
              <a:t> meet any of the 9 Exclusion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590E2-B053-4811-B7D4-5DBB1549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4065A-7D44-4212-BC54-BEF15733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498CC-2602-4ACA-8990-84CC83183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92" y="2479250"/>
            <a:ext cx="8562209" cy="3743998"/>
          </a:xfrm>
        </p:spPr>
        <p:txBody>
          <a:bodyPr/>
          <a:lstStyle/>
          <a:p>
            <a:pPr marL="171450" indent="0">
              <a:buNone/>
            </a:pPr>
            <a:r>
              <a:rPr lang="en-US" sz="2000" u="sng" dirty="0"/>
              <a:t>Exclusion Criteria Continued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enrolled in CoCM for MHD </a:t>
            </a:r>
            <a:r>
              <a:rPr lang="en-US" u="sng" dirty="0"/>
              <a:t>and</a:t>
            </a:r>
            <a:r>
              <a:rPr lang="en-US" dirty="0"/>
              <a:t> OUD for more than 14 days. 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does not speak English or Spanish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is younger than 18 years of age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has a diagnosis of dementia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lacks the capacity to provide informed consent</a:t>
            </a:r>
          </a:p>
          <a:p>
            <a:pPr marL="514350" indent="-342900">
              <a:buFont typeface="+mj-lt"/>
              <a:buAutoNum type="arabicPeriod" startAt="4"/>
            </a:pPr>
            <a:r>
              <a:rPr lang="en-US" dirty="0"/>
              <a:t>Patient doesn’t plan on getting care at the clinic for the next 6 months</a:t>
            </a:r>
          </a:p>
          <a:p>
            <a:pPr marL="171450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7A542-BDE5-48D5-93B7-EABFB285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292" y="1919289"/>
            <a:ext cx="8562208" cy="380851"/>
          </a:xfrm>
        </p:spPr>
        <p:txBody>
          <a:bodyPr anchor="t"/>
          <a:lstStyle/>
          <a:p>
            <a:pPr marL="171450" indent="0">
              <a:buNone/>
            </a:pPr>
            <a:r>
              <a:rPr lang="en-US" sz="2000" dirty="0"/>
              <a:t>To be eligible for CHAMP, a patient </a:t>
            </a:r>
            <a:r>
              <a:rPr lang="en-US" sz="2000" b="1" dirty="0"/>
              <a:t>CANNOT</a:t>
            </a:r>
            <a:r>
              <a:rPr lang="en-US" sz="2000" dirty="0"/>
              <a:t> meet any of the 9 Exclusion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30D3B-E33D-4C57-8ED8-F4D8DAE0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2EEEB-0F41-46AA-B866-8DBF37F4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498CC-2602-4ACA-8990-84CC83183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sz="2000" dirty="0">
                <a:hlinkClick r:id="rId2"/>
              </a:rPr>
              <a:t>https://champ.psychiatry.uw.edu/</a:t>
            </a:r>
            <a:endParaRPr lang="en-US" sz="2000" dirty="0"/>
          </a:p>
          <a:p>
            <a:pPr marL="171450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7A542-BDE5-48D5-93B7-EABFB285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pPr marL="171450" indent="0">
              <a:buNone/>
            </a:pPr>
            <a:r>
              <a:rPr lang="en-US" sz="2000" dirty="0"/>
              <a:t>To be eligible for CHAMP, a patient </a:t>
            </a:r>
            <a:r>
              <a:rPr lang="en-US" sz="2000" b="1" dirty="0"/>
              <a:t>MUST</a:t>
            </a:r>
            <a:r>
              <a:rPr lang="en-US" sz="2000" dirty="0"/>
              <a:t> meet all 3 Inclusion Criteria and none of the Exclusion Criteria.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576B0-C63F-4240-BA7A-C23C8872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1B19D-4691-4CD8-A1D8-138E5C136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informed consent?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2073897"/>
            <a:ext cx="8562209" cy="41493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Informed consent is the </a:t>
            </a:r>
            <a:r>
              <a:rPr lang="en-US" sz="2000" i="1" dirty="0">
                <a:latin typeface="+mj-lt"/>
              </a:rPr>
              <a:t>process</a:t>
            </a:r>
            <a:r>
              <a:rPr lang="en-US" sz="2000" dirty="0">
                <a:latin typeface="+mj-lt"/>
              </a:rPr>
              <a:t> through which the research team obtains the legal permission of a person to participate in a research study. </a:t>
            </a:r>
          </a:p>
          <a:p>
            <a:pPr marL="40343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Informed consent is achieved when a prospective research participant: </a:t>
            </a:r>
          </a:p>
          <a:p>
            <a:pPr lvl="1"/>
            <a:r>
              <a:rPr lang="en-US" dirty="0">
                <a:latin typeface="+mj-lt"/>
              </a:rPr>
              <a:t>Receives full disclosure of the research plan and intent</a:t>
            </a:r>
          </a:p>
          <a:p>
            <a:pPr lvl="1"/>
            <a:r>
              <a:rPr lang="en-US" dirty="0">
                <a:latin typeface="+mj-lt"/>
              </a:rPr>
              <a:t>Understands all of the information that is disclosed to him or her</a:t>
            </a:r>
          </a:p>
          <a:p>
            <a:pPr lvl="1"/>
            <a:r>
              <a:rPr lang="en-US" dirty="0">
                <a:latin typeface="+mj-lt"/>
              </a:rPr>
              <a:t>Voluntarily consents to participate in the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F9810-881A-4F56-9A66-503A2D7F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7CBB4-9BBB-4F74-A4A7-7870CEF6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" y="488365"/>
            <a:ext cx="8562209" cy="871905"/>
          </a:xfrm>
        </p:spPr>
        <p:txBody>
          <a:bodyPr/>
          <a:lstStyle/>
          <a:p>
            <a:r>
              <a:rPr lang="en-US" dirty="0"/>
              <a:t>It is NOT just signing the form!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32495"/>
            <a:ext cx="8562209" cy="4328459"/>
          </a:xfrm>
        </p:spPr>
        <p:txBody>
          <a:bodyPr>
            <a:normAutofit/>
          </a:bodyPr>
          <a:lstStyle/>
          <a:p>
            <a:pPr>
              <a:spcAft>
                <a:spcPts val="529"/>
              </a:spcAft>
            </a:pPr>
            <a:r>
              <a:rPr lang="en-US" sz="2000" b="0" dirty="0"/>
              <a:t>The research participant’s signature provides documentation of agreement to participate in a study, but is only one part of the consent process.</a:t>
            </a:r>
          </a:p>
          <a:p>
            <a:pPr>
              <a:spcAft>
                <a:spcPts val="529"/>
              </a:spcAft>
            </a:pPr>
            <a:r>
              <a:rPr lang="en-US" sz="2000" b="0" dirty="0"/>
              <a:t>The consent document must not serve as a substitute for discussion.</a:t>
            </a:r>
          </a:p>
          <a:p>
            <a:pPr>
              <a:spcAft>
                <a:spcPts val="529"/>
              </a:spcAft>
            </a:pPr>
            <a:r>
              <a:rPr lang="en-US" sz="2000" b="0" dirty="0"/>
              <a:t>The consent document is to be used as a guide for the verbal explanation of the study.</a:t>
            </a:r>
          </a:p>
          <a:p>
            <a:pPr>
              <a:spcAft>
                <a:spcPts val="529"/>
              </a:spcAft>
            </a:pPr>
            <a:r>
              <a:rPr lang="en-US" sz="2000" b="0" dirty="0"/>
              <a:t>The consent document should be the basis for a meaningful exchange between the consenter and the potential research participant.</a:t>
            </a:r>
          </a:p>
          <a:p>
            <a:pPr>
              <a:spcAft>
                <a:spcPts val="529"/>
              </a:spcAft>
            </a:pPr>
            <a:r>
              <a:rPr lang="en-US" sz="2000" b="0" dirty="0"/>
              <a:t>The documentation of informed consent (i.e., signing of the consent form) is the last step in the informed consent process.</a:t>
            </a:r>
          </a:p>
          <a:p>
            <a:pPr>
              <a:spcAft>
                <a:spcPts val="529"/>
              </a:spcAft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D13A8-8890-4688-859D-E9075BD3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42DB9-4602-4D20-8AF6-CF5CC1D6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Who may obtain informed consent?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79629"/>
            <a:ext cx="8562209" cy="4243618"/>
          </a:xfrm>
        </p:spPr>
        <p:txBody>
          <a:bodyPr>
            <a:normAutofit/>
          </a:bodyPr>
          <a:lstStyle/>
          <a:p>
            <a:pPr>
              <a:spcAft>
                <a:spcPts val="1059"/>
              </a:spcAft>
            </a:pPr>
            <a:r>
              <a:rPr lang="en-US" sz="2000" b="0" dirty="0"/>
              <a:t>If someone other than the Principal Investigator obtains informed consent, the Principal Investigator should formally </a:t>
            </a:r>
            <a:r>
              <a:rPr lang="en-US" sz="2000" b="0" dirty="0">
                <a:solidFill>
                  <a:srgbClr val="7030A0"/>
                </a:solidFill>
              </a:rPr>
              <a:t>delegate</a:t>
            </a:r>
            <a:r>
              <a:rPr lang="en-US" sz="2000" b="0" dirty="0"/>
              <a:t> this responsibility.</a:t>
            </a:r>
          </a:p>
          <a:p>
            <a:pPr>
              <a:spcAft>
                <a:spcPts val="1059"/>
              </a:spcAft>
            </a:pPr>
            <a:r>
              <a:rPr lang="en-US" sz="2000" b="0" dirty="0"/>
              <a:t>The consenter is required to complete a web-based educational course on the protection of human subjects in research (CITI).  </a:t>
            </a:r>
          </a:p>
          <a:p>
            <a:pPr>
              <a:spcAft>
                <a:spcPts val="1059"/>
              </a:spcAft>
            </a:pPr>
            <a:r>
              <a:rPr lang="en-US" sz="2000" b="0" dirty="0"/>
              <a:t>The consenter should have received </a:t>
            </a:r>
            <a:r>
              <a:rPr lang="en-US" sz="2000" b="0" dirty="0">
                <a:solidFill>
                  <a:srgbClr val="7030A0"/>
                </a:solidFill>
              </a:rPr>
              <a:t>appropriate training </a:t>
            </a:r>
            <a:r>
              <a:rPr lang="en-US" sz="2000" b="0" dirty="0"/>
              <a:t>to obtain inform consent.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F1207-4D49-4C7E-84E5-3411A6C3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853BA-8317-4A61-8865-9A76E689B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" y="488365"/>
            <a:ext cx="8562209" cy="871905"/>
          </a:xfrm>
        </p:spPr>
        <p:txBody>
          <a:bodyPr>
            <a:normAutofit/>
          </a:bodyPr>
          <a:lstStyle/>
          <a:p>
            <a:r>
              <a:rPr lang="en-US" dirty="0"/>
              <a:t>Basic elements of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79629"/>
            <a:ext cx="8562209" cy="4243618"/>
          </a:xfrm>
        </p:spPr>
        <p:txBody>
          <a:bodyPr>
            <a:noAutofit/>
          </a:bodyPr>
          <a:lstStyle/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Purpose and Description: </a:t>
            </a:r>
          </a:p>
          <a:p>
            <a:pPr lvl="1"/>
            <a:r>
              <a:rPr lang="en-US" dirty="0">
                <a:latin typeface="+mj-lt"/>
              </a:rPr>
              <a:t>Explain the purpose of the study, the length of time expected for the subjects’ participation, the process to be followed during the study, and the procedures. 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Risks: </a:t>
            </a:r>
          </a:p>
          <a:p>
            <a:pPr lvl="1"/>
            <a:r>
              <a:rPr lang="en-US" dirty="0">
                <a:latin typeface="+mj-lt"/>
              </a:rPr>
              <a:t>Describe any reasonably foreseeable harms, inconveniences, or discomforts to the participant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Benefits: </a:t>
            </a:r>
          </a:p>
          <a:p>
            <a:pPr lvl="1"/>
            <a:r>
              <a:rPr lang="en-US" dirty="0">
                <a:latin typeface="+mj-lt"/>
              </a:rPr>
              <a:t>Describe any benefits to the prospective participant or to others that may reasonably be expected to result from the research.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Alternatives: </a:t>
            </a:r>
          </a:p>
          <a:p>
            <a:pPr lvl="1"/>
            <a:r>
              <a:rPr lang="en-US" dirty="0">
                <a:latin typeface="+mj-lt"/>
              </a:rPr>
              <a:t>Disclose any appropriate alternative treatments that might benefit the prospective participant.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89F73-0A7A-49D5-BFC9-C2EC0B30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46102-A56F-4FF3-B53A-7DB08B7C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Elements of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89056"/>
            <a:ext cx="8562209" cy="4234191"/>
          </a:xfrm>
        </p:spPr>
        <p:txBody>
          <a:bodyPr>
            <a:noAutofit/>
          </a:bodyPr>
          <a:lstStyle/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Confidentiality: </a:t>
            </a:r>
          </a:p>
          <a:p>
            <a:pPr lvl="1"/>
            <a:r>
              <a:rPr lang="en-US" dirty="0">
                <a:latin typeface="+mj-lt"/>
              </a:rPr>
              <a:t>Tell the prospective participant whether his or her individual record will be kept confidential and explain the level of confidentiality to be maintained.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Greater Than Minimal Risk: </a:t>
            </a:r>
          </a:p>
          <a:p>
            <a:pPr lvl="1"/>
            <a:r>
              <a:rPr lang="en-US" dirty="0">
                <a:latin typeface="+mj-lt"/>
              </a:rPr>
              <a:t>For research involving more than minimal risk, provide an explanation of whether any compensation is available and whether medical treatments are available if injury occurs.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Contact Information: </a:t>
            </a:r>
          </a:p>
          <a:p>
            <a:pPr lvl="1"/>
            <a:r>
              <a:rPr lang="en-US" dirty="0">
                <a:latin typeface="+mj-lt"/>
              </a:rPr>
              <a:t>Provide information about whom the potential research participant may contact with questions about the research.</a:t>
            </a:r>
          </a:p>
          <a:p>
            <a:pPr>
              <a:spcAft>
                <a:spcPts val="529"/>
              </a:spcAft>
            </a:pPr>
            <a:r>
              <a:rPr lang="en-US" sz="2000" b="1" dirty="0">
                <a:latin typeface="+mj-lt"/>
              </a:rPr>
              <a:t>Voluntary Participation: </a:t>
            </a:r>
          </a:p>
          <a:p>
            <a:pPr lvl="1"/>
            <a:r>
              <a:rPr lang="en-US" dirty="0">
                <a:latin typeface="+mj-lt"/>
              </a:rPr>
              <a:t>Explain that participation is voluntary.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A3822-0EA3-497B-BCD0-484C3346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EBB6A-57DB-43A7-8615-B8BE0414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77" dirty="0"/>
              <a:t>Additional elements of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3292" y="1998482"/>
            <a:ext cx="8562209" cy="422476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Costs and Compensation: </a:t>
            </a:r>
          </a:p>
          <a:p>
            <a:pPr lvl="1"/>
            <a:r>
              <a:rPr lang="en-US" sz="2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Tell the potential research participant what costs might be involved and how much they will be compensated.</a:t>
            </a:r>
          </a:p>
          <a:p>
            <a:r>
              <a:rPr lang="en-US" sz="2000" b="1" dirty="0">
                <a:latin typeface="+mj-lt"/>
              </a:rPr>
              <a:t>Withdrawal: </a:t>
            </a:r>
          </a:p>
          <a:p>
            <a:pPr lvl="1"/>
            <a:r>
              <a:rPr lang="en-US" dirty="0">
                <a:latin typeface="+mj-lt"/>
              </a:rPr>
              <a:t>Explain the consequences of deciding to withdraw and describe the withdrawal procedures.</a:t>
            </a:r>
          </a:p>
          <a:p>
            <a:r>
              <a:rPr lang="en-US" sz="2000" b="1" dirty="0">
                <a:latin typeface="+mj-lt"/>
              </a:rPr>
              <a:t>Source of Funding:</a:t>
            </a:r>
          </a:p>
          <a:p>
            <a:pPr lvl="1"/>
            <a:r>
              <a:rPr lang="en-US" dirty="0">
                <a:latin typeface="+mj-lt"/>
              </a:rPr>
              <a:t>State that this study is being funded by the National Institute of Mental Health.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25649-154D-4D25-A190-C93BF2A6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77" y="6382177"/>
            <a:ext cx="1442479" cy="4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F4327-8CAF-4B98-9620-C8B22731D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6" y="268255"/>
            <a:ext cx="1562480" cy="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157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400FBF6BABB7984380CA1991393EBBCE" ma:contentTypeVersion="1" ma:contentTypeDescription="Upload an image." ma:contentTypeScope="" ma:versionID="d46d8be621fe3d4bae46a08bd282a547">
  <xsd:schema xmlns:xsd="http://www.w3.org/2001/XMLSchema" xmlns:xs="http://www.w3.org/2001/XMLSchema" xmlns:p="http://schemas.microsoft.com/office/2006/metadata/properties" xmlns:ns1="http://schemas.microsoft.com/sharepoint/v3" xmlns:ns2="656F510B-4D69-42FF-B8EC-5B7672697E0F" xmlns:ns3="http://schemas.microsoft.com/sharepoint/v3/fields" xmlns:ns4="358aad4c-9191-4b9f-b2e3-d1c3342309a5" targetNamespace="http://schemas.microsoft.com/office/2006/metadata/properties" ma:root="true" ma:fieldsID="2009f85a6a27db7e5652735c3206ec39" ns1:_="" ns2:_="" ns3:_="" ns4:_="">
    <xsd:import namespace="http://schemas.microsoft.com/sharepoint/v3"/>
    <xsd:import namespace="656F510B-4D69-42FF-B8EC-5B7672697E0F"/>
    <xsd:import namespace="http://schemas.microsoft.com/sharepoint/v3/fields"/>
    <xsd:import namespace="358aad4c-9191-4b9f-b2e3-d1c3342309a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F510B-4D69-42FF-B8EC-5B7672697E0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aad4c-9191-4b9f-b2e3-d1c3342309a5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656F510B-4D69-42FF-B8EC-5B7672697E0F" xsi:nil="true"/>
    <PublishingStartDate xmlns="http://schemas.microsoft.com/sharepoint/v3" xsi:nil="true"/>
    <wic_System_Copyright xmlns="http://schemas.microsoft.com/sharepoint/v3/fields" xsi:nil="true"/>
    <_dlc_DocId xmlns="358aad4c-9191-4b9f-b2e3-d1c3342309a5">3E66TK7VJAPJ-184641347-83</_dlc_DocId>
    <_dlc_DocIdUrl xmlns="358aad4c-9191-4b9f-b2e3-d1c3342309a5">
      <Url>https://one.uwmedicine.org/sites/psychiatry/_layouts/15/DocIdRedir.aspx?ID=3E66TK7VJAPJ-184641347-83</Url>
      <Description>3E66TK7VJAPJ-184641347-83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853265-AC96-4AD4-9E70-4C7E4E50E23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0BCFAF2-3C83-4B5D-8C45-F5643E72BC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6F510B-4D69-42FF-B8EC-5B7672697E0F"/>
    <ds:schemaRef ds:uri="http://schemas.microsoft.com/sharepoint/v3/fields"/>
    <ds:schemaRef ds:uri="358aad4c-9191-4b9f-b2e3-d1c334230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1E996-CDE0-4AB3-8F59-38A656BD4A1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56F510B-4D69-42FF-B8EC-5B7672697E0F"/>
    <ds:schemaRef ds:uri="358aad4c-9191-4b9f-b2e3-d1c3342309a5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12AA09A-75F2-4FF6-9F4A-BEA412E38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 Theme</Template>
  <TotalTime>2862</TotalTime>
  <Words>1900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Encode Sans Normal Medium</vt:lpstr>
      <vt:lpstr>Open Sans</vt:lpstr>
      <vt:lpstr>White Theme</vt:lpstr>
      <vt:lpstr>Grey Highlight Theme</vt:lpstr>
      <vt:lpstr>Purple Highlight Theme</vt:lpstr>
      <vt:lpstr>INFORMED CONSENT TRAINING</vt:lpstr>
      <vt:lpstr>Three stage process</vt:lpstr>
      <vt:lpstr>Assessing Eligibility</vt:lpstr>
      <vt:lpstr>What is informed consent?</vt:lpstr>
      <vt:lpstr>It is NOT just signing the form!</vt:lpstr>
      <vt:lpstr>Who may obtain informed consent? </vt:lpstr>
      <vt:lpstr>Basic elements of Informed Consent</vt:lpstr>
      <vt:lpstr>Basic Elements of Informed Consent</vt:lpstr>
      <vt:lpstr>Additional elements of Informed Consent</vt:lpstr>
      <vt:lpstr>Explaining the Study</vt:lpstr>
      <vt:lpstr>Reading the Consent Form</vt:lpstr>
      <vt:lpstr>Current Consent forms</vt:lpstr>
      <vt:lpstr>Spanish Speaking Patients</vt:lpstr>
      <vt:lpstr>Commonly Asked Questions and Answers </vt:lpstr>
      <vt:lpstr>CHAMP FAQ</vt:lpstr>
      <vt:lpstr>Assessing Comprehension</vt:lpstr>
      <vt:lpstr>Assessing Comprehension, cont.</vt:lpstr>
      <vt:lpstr>Coercion </vt:lpstr>
      <vt:lpstr>Barriers and Facilitators </vt:lpstr>
      <vt:lpstr>Informed Consent Checklist</vt:lpstr>
      <vt:lpstr>Informed Consent Checklist, Cont.</vt:lpstr>
      <vt:lpstr>THANK YOU</vt:lpstr>
      <vt:lpstr>Assessing Eligibility</vt:lpstr>
      <vt:lpstr>Assessing Eligibility</vt:lpstr>
      <vt:lpstr>Assessing Eligibility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Dan Heinlein</dc:creator>
  <cp:keywords/>
  <dc:description/>
  <cp:lastModifiedBy>fortneyj</cp:lastModifiedBy>
  <cp:revision>54</cp:revision>
  <cp:lastPrinted>2018-05-21T22:22:14Z</cp:lastPrinted>
  <dcterms:created xsi:type="dcterms:W3CDTF">2018-05-24T22:44:14Z</dcterms:created>
  <dcterms:modified xsi:type="dcterms:W3CDTF">2022-10-05T15:51:12Z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0x0101009148F5A04DDD49CBA7127AADA5FB792B00AADE34325A8B49CDA8BB4DB53328F21400400FBF6BABB7984380CA1991393EBBCE</vt:lpwstr>
  </property>
  <property fmtid="{D5CDD505-2E9C-101B-9397-08002B2CF9AE}" pid="3" name="_dlc_DocIdItemGuid">
    <vt:lpwstr>320ed236-895c-466e-bc6e-5606fb3ace36</vt:lpwstr>
  </property>
</Properties>
</file>